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gh, Pavit" initials="SP" lastIdx="3" clrIdx="0">
    <p:extLst>
      <p:ext uri="{19B8F6BF-5375-455C-9EA6-DF929625EA0E}">
        <p15:presenceInfo xmlns:p15="http://schemas.microsoft.com/office/powerpoint/2012/main" userId="S-1-5-21-1085031214-73586283-839522115-806562" providerId="AD"/>
      </p:ext>
    </p:extLst>
  </p:cmAuthor>
  <p:cmAuthor id="2" name="Kim, Amy" initials="KA" lastIdx="6" clrIdx="1">
    <p:extLst>
      <p:ext uri="{19B8F6BF-5375-455C-9EA6-DF929625EA0E}">
        <p15:presenceInfo xmlns:p15="http://schemas.microsoft.com/office/powerpoint/2012/main" userId="S-1-5-21-1085031214-73586283-839522115-8739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E6"/>
    <a:srgbClr val="00457B"/>
    <a:srgbClr val="20B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4761" autoAdjust="0"/>
  </p:normalViewPr>
  <p:slideViewPr>
    <p:cSldViewPr snapToGrid="0" showGuides="1">
      <p:cViewPr varScale="1">
        <p:scale>
          <a:sx n="90" d="100"/>
          <a:sy n="90" d="100"/>
        </p:scale>
        <p:origin x="114"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5C9FB-69C9-4D00-AAE5-F61F6D8AF00C}"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769DF-ACA5-4DBF-9D5F-C676166A3F4F}" type="slidenum">
              <a:rPr lang="en-US" smtClean="0"/>
              <a:t>‹#›</a:t>
            </a:fld>
            <a:endParaRPr lang="en-US"/>
          </a:p>
        </p:txBody>
      </p:sp>
    </p:spTree>
    <p:extLst>
      <p:ext uri="{BB962C8B-B14F-4D97-AF65-F5344CB8AC3E}">
        <p14:creationId xmlns:p14="http://schemas.microsoft.com/office/powerpoint/2010/main" val="258839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Email/calendar version</a:t>
            </a:r>
          </a:p>
        </p:txBody>
      </p:sp>
      <p:sp>
        <p:nvSpPr>
          <p:cNvPr id="4" name="Slide Number Placeholder 3"/>
          <p:cNvSpPr>
            <a:spLocks noGrp="1"/>
          </p:cNvSpPr>
          <p:nvPr>
            <p:ph type="sldNum" sz="quarter" idx="10"/>
          </p:nvPr>
        </p:nvSpPr>
        <p:spPr/>
        <p:txBody>
          <a:bodyPr/>
          <a:lstStyle/>
          <a:p>
            <a:fld id="{B0C769DF-ACA5-4DBF-9D5F-C676166A3F4F}" type="slidenum">
              <a:rPr lang="en-US" smtClean="0"/>
              <a:t>1</a:t>
            </a:fld>
            <a:endParaRPr lang="en-US"/>
          </a:p>
        </p:txBody>
      </p:sp>
    </p:spTree>
    <p:extLst>
      <p:ext uri="{BB962C8B-B14F-4D97-AF65-F5344CB8AC3E}">
        <p14:creationId xmlns:p14="http://schemas.microsoft.com/office/powerpoint/2010/main" val="356253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95563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38490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14466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99364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E5E9A-7D6F-46C2-936F-1C4ED216B5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36623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E5E9A-7D6F-46C2-936F-1C4ED216B5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43046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E5E9A-7D6F-46C2-936F-1C4ED216B58D}"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21115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E5E9A-7D6F-46C2-936F-1C4ED216B58D}"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91684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E5E9A-7D6F-46C2-936F-1C4ED216B58D}"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45045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54442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66270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E5E9A-7D6F-46C2-936F-1C4ED216B58D}"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DD20-BF1C-4530-9387-66A374B649BA}" type="slidenum">
              <a:rPr lang="en-US" smtClean="0"/>
              <a:t>‹#›</a:t>
            </a:fld>
            <a:endParaRPr lang="en-US"/>
          </a:p>
        </p:txBody>
      </p:sp>
    </p:spTree>
    <p:extLst>
      <p:ext uri="{BB962C8B-B14F-4D97-AF65-F5344CB8AC3E}">
        <p14:creationId xmlns:p14="http://schemas.microsoft.com/office/powerpoint/2010/main" val="9391111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630" y="-5281"/>
            <a:ext cx="12186089"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256494" y="3877095"/>
            <a:ext cx="8509509" cy="2523768"/>
          </a:xfrm>
          <a:prstGeom prst="rect">
            <a:avLst/>
          </a:prstGeom>
          <a:noFill/>
        </p:spPr>
        <p:txBody>
          <a:bodyPr wrap="none" rtlCol="0">
            <a:spAutoFit/>
          </a:bodyPr>
          <a:lstStyle/>
          <a:p>
            <a:r>
              <a:rPr lang="en-US" sz="1400" b="1" dirty="0">
                <a:solidFill>
                  <a:schemeClr val="bg1"/>
                </a:solidFill>
              </a:rPr>
              <a:t>CE Agenda:</a:t>
            </a:r>
            <a:endParaRPr lang="en-US" sz="1000" b="1" dirty="0">
              <a:solidFill>
                <a:schemeClr val="bg1"/>
              </a:solidFill>
            </a:endParaRPr>
          </a:p>
          <a:p>
            <a:endParaRPr lang="en-US" sz="400" b="1" dirty="0">
              <a:solidFill>
                <a:schemeClr val="bg1"/>
              </a:solidFill>
            </a:endParaRPr>
          </a:p>
          <a:p>
            <a:r>
              <a:rPr lang="en-US" sz="1400" dirty="0">
                <a:solidFill>
                  <a:schemeClr val="bg1"/>
                </a:solidFill>
              </a:rPr>
              <a:t>2:15 PM  |  </a:t>
            </a:r>
            <a:r>
              <a:rPr lang="en-US" sz="1400" b="1" i="1" dirty="0">
                <a:solidFill>
                  <a:schemeClr val="bg1"/>
                </a:solidFill>
              </a:rPr>
              <a:t>Continuing Education Opening Remarks and Pre-Test; </a:t>
            </a:r>
            <a:r>
              <a:rPr lang="en-US" sz="1400" b="1" dirty="0">
                <a:solidFill>
                  <a:schemeClr val="bg1"/>
                </a:solidFill>
              </a:rPr>
              <a:t>Introduction</a:t>
            </a:r>
          </a:p>
          <a:p>
            <a:r>
              <a:rPr lang="en-US" sz="1400" dirty="0">
                <a:solidFill>
                  <a:schemeClr val="bg1"/>
                </a:solidFill>
              </a:rPr>
              <a:t>2:30 PM  |  </a:t>
            </a:r>
            <a:r>
              <a:rPr lang="en-US" sz="1400" b="1" i="1" dirty="0">
                <a:solidFill>
                  <a:schemeClr val="bg1"/>
                </a:solidFill>
              </a:rPr>
              <a:t>Early Drug Development and Discovery; </a:t>
            </a:r>
            <a:r>
              <a:rPr lang="en-US" sz="1400" b="1" dirty="0">
                <a:solidFill>
                  <a:srgbClr val="0073E6"/>
                </a:solidFill>
              </a:rPr>
              <a:t>Jordan Geissinger, PharmD</a:t>
            </a:r>
          </a:p>
          <a:p>
            <a:r>
              <a:rPr lang="en-US" sz="1400" dirty="0">
                <a:solidFill>
                  <a:schemeClr val="bg1"/>
                </a:solidFill>
              </a:rPr>
              <a:t>2:45 PM  |  </a:t>
            </a:r>
            <a:r>
              <a:rPr lang="en-US" sz="1400" b="1" i="1" dirty="0">
                <a:solidFill>
                  <a:schemeClr val="bg1"/>
                </a:solidFill>
              </a:rPr>
              <a:t>Mid 1900s Effect of FDCA on Drug Discovery;</a:t>
            </a:r>
            <a:r>
              <a:rPr lang="en-US" sz="1400" dirty="0">
                <a:solidFill>
                  <a:schemeClr val="bg1"/>
                </a:solidFill>
              </a:rPr>
              <a:t> </a:t>
            </a:r>
            <a:r>
              <a:rPr lang="en-US" sz="1400" b="1" dirty="0">
                <a:solidFill>
                  <a:srgbClr val="0073E6"/>
                </a:solidFill>
              </a:rPr>
              <a:t>Zack Inge, PharmD</a:t>
            </a:r>
            <a:r>
              <a:rPr lang="en-US" sz="1400" dirty="0">
                <a:solidFill>
                  <a:srgbClr val="0073E6"/>
                </a:solidFill>
              </a:rPr>
              <a:t>  </a:t>
            </a:r>
          </a:p>
          <a:p>
            <a:r>
              <a:rPr lang="en-US" sz="1400" dirty="0">
                <a:solidFill>
                  <a:schemeClr val="bg1"/>
                </a:solidFill>
              </a:rPr>
              <a:t>3:00 PM  |  </a:t>
            </a:r>
            <a:r>
              <a:rPr lang="en-US" sz="1400" b="1" i="1" dirty="0">
                <a:solidFill>
                  <a:schemeClr val="bg1"/>
                </a:solidFill>
              </a:rPr>
              <a:t>All Things Being Equal: How the World of Generics is Changing;</a:t>
            </a:r>
            <a:r>
              <a:rPr lang="en-US" sz="1400" dirty="0">
                <a:solidFill>
                  <a:schemeClr val="bg1"/>
                </a:solidFill>
              </a:rPr>
              <a:t> </a:t>
            </a:r>
            <a:r>
              <a:rPr lang="en-US" sz="1400" b="1" dirty="0">
                <a:solidFill>
                  <a:srgbClr val="0073E6"/>
                </a:solidFill>
              </a:rPr>
              <a:t>Annie Liu, PharmD</a:t>
            </a:r>
          </a:p>
          <a:p>
            <a:r>
              <a:rPr lang="en-US" sz="1400" dirty="0">
                <a:solidFill>
                  <a:schemeClr val="bg1"/>
                </a:solidFill>
              </a:rPr>
              <a:t>3:15 PM  |  </a:t>
            </a:r>
            <a:r>
              <a:rPr lang="en-US" sz="1400" b="1" i="1" dirty="0">
                <a:solidFill>
                  <a:schemeClr val="bg1"/>
                </a:solidFill>
              </a:rPr>
              <a:t>Monoclonal Antibodies and Immunotherapy; </a:t>
            </a:r>
            <a:r>
              <a:rPr lang="en-US" sz="1400" b="1" dirty="0">
                <a:solidFill>
                  <a:srgbClr val="0073E6"/>
                </a:solidFill>
              </a:rPr>
              <a:t>Max Prokopovich, PharmD</a:t>
            </a:r>
          </a:p>
          <a:p>
            <a:r>
              <a:rPr lang="en-US" sz="1400" dirty="0">
                <a:solidFill>
                  <a:schemeClr val="bg1"/>
                </a:solidFill>
              </a:rPr>
              <a:t>3:30 PM  |  </a:t>
            </a:r>
            <a:r>
              <a:rPr lang="en-US" sz="1400" b="1" i="1" dirty="0">
                <a:solidFill>
                  <a:schemeClr val="bg1"/>
                </a:solidFill>
              </a:rPr>
              <a:t>Biosimilars and Interchangeability; </a:t>
            </a:r>
            <a:r>
              <a:rPr lang="en-US" sz="1400" b="1" dirty="0">
                <a:solidFill>
                  <a:srgbClr val="0073E6"/>
                </a:solidFill>
              </a:rPr>
              <a:t>Teena John, PharmD</a:t>
            </a:r>
          </a:p>
          <a:p>
            <a:r>
              <a:rPr lang="en-US" sz="1400" dirty="0">
                <a:solidFill>
                  <a:schemeClr val="bg1"/>
                </a:solidFill>
              </a:rPr>
              <a:t>3:45 PM  |  </a:t>
            </a:r>
            <a:r>
              <a:rPr lang="en-US" sz="1400" b="1" i="1" dirty="0">
                <a:solidFill>
                  <a:schemeClr val="bg1"/>
                </a:solidFill>
              </a:rPr>
              <a:t>Gene Therapy’s Role in Drug Discovery: Current and Future Considerations; </a:t>
            </a:r>
            <a:r>
              <a:rPr lang="en-US" sz="1400" b="1" dirty="0">
                <a:solidFill>
                  <a:srgbClr val="0073E6"/>
                </a:solidFill>
              </a:rPr>
              <a:t>Johnathan Kloss, PharmD</a:t>
            </a:r>
          </a:p>
          <a:p>
            <a:r>
              <a:rPr lang="en-US" sz="1400" dirty="0">
                <a:solidFill>
                  <a:schemeClr val="bg1"/>
                </a:solidFill>
              </a:rPr>
              <a:t>4:00 PM  |  </a:t>
            </a:r>
            <a:r>
              <a:rPr lang="en-US" sz="1400" b="1" i="1" dirty="0">
                <a:solidFill>
                  <a:schemeClr val="bg1"/>
                </a:solidFill>
              </a:rPr>
              <a:t>The Evolution of Precision Medicine and Biomarker Driven Drug Development; </a:t>
            </a:r>
            <a:r>
              <a:rPr lang="en-US" sz="1400" b="1" dirty="0">
                <a:solidFill>
                  <a:srgbClr val="0073E6"/>
                </a:solidFill>
              </a:rPr>
              <a:t>Brenda Yuan, PharmD</a:t>
            </a:r>
          </a:p>
          <a:p>
            <a:r>
              <a:rPr lang="en-US" sz="1400" dirty="0">
                <a:solidFill>
                  <a:schemeClr val="bg1"/>
                </a:solidFill>
              </a:rPr>
              <a:t>4:15 PM  |  </a:t>
            </a:r>
            <a:r>
              <a:rPr lang="en-US" sz="1400" b="1" i="1" dirty="0">
                <a:solidFill>
                  <a:schemeClr val="bg1"/>
                </a:solidFill>
              </a:rPr>
              <a:t>Artificial Intelligence in Drug Discovery; </a:t>
            </a:r>
            <a:r>
              <a:rPr lang="en-US" sz="1400" b="1" dirty="0">
                <a:solidFill>
                  <a:srgbClr val="0073E6"/>
                </a:solidFill>
              </a:rPr>
              <a:t>Josh Linton, PharmD</a:t>
            </a:r>
          </a:p>
          <a:p>
            <a:endParaRPr lang="en-US" sz="1400" dirty="0">
              <a:solidFill>
                <a:schemeClr val="bg1"/>
              </a:solidFill>
            </a:endParaRPr>
          </a:p>
        </p:txBody>
      </p:sp>
      <p:sp>
        <p:nvSpPr>
          <p:cNvPr id="46" name="Right Arrow 45"/>
          <p:cNvSpPr/>
          <p:nvPr/>
        </p:nvSpPr>
        <p:spPr>
          <a:xfrm>
            <a:off x="329110" y="38757"/>
            <a:ext cx="11698049" cy="645717"/>
          </a:xfrm>
          <a:prstGeom prst="rightArrow">
            <a:avLst/>
          </a:prstGeom>
          <a:solidFill>
            <a:srgbClr val="20BA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7879" y="6119336"/>
            <a:ext cx="5996310" cy="738664"/>
          </a:xfrm>
          <a:prstGeom prst="rect">
            <a:avLst/>
          </a:prstGeom>
        </p:spPr>
        <p:txBody>
          <a:bodyPr wrap="square">
            <a:spAutoFit/>
          </a:bodyPr>
          <a:lstStyle/>
          <a:p>
            <a:r>
              <a:rPr lang="en-US" sz="600" b="1" dirty="0">
                <a:solidFill>
                  <a:schemeClr val="bg1"/>
                </a:solidFill>
                <a:latin typeface="Calibri (Body)"/>
              </a:rPr>
              <a:t>In support </a:t>
            </a:r>
            <a:r>
              <a:rPr lang="en-US" sz="600" dirty="0">
                <a:solidFill>
                  <a:schemeClr val="bg1"/>
                </a:solidFill>
                <a:latin typeface="Calibri (Body)"/>
              </a:rPr>
              <a:t>of improving patient care, Rutgers Biomedical and Health Sciences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600" dirty="0">
                <a:solidFill>
                  <a:schemeClr val="bg1"/>
                </a:solidFill>
                <a:latin typeface="Calibri (Body)"/>
              </a:rPr>
              <a:t>This activity is designed for Pharmacists, other Health Care Professionals and other Stakeholders. This program is organized by Rutgers Ernest Mario School of Pharmacy.  All individuals who affect the content of continuing education activities are required to disclose to the audience any real or apparent conflict of interest related to the activity. The activity faculty are further required to disclose discussion of off-label/investigational uses in their presentations. These disclosures will be made to the audience at the time of the activity.</a:t>
            </a:r>
          </a:p>
          <a:p>
            <a:r>
              <a:rPr lang="en-US" sz="600" kern="1400" dirty="0">
                <a:solidFill>
                  <a:schemeClr val="bg1"/>
                </a:solidFill>
                <a:latin typeface="Calibri (Body)"/>
              </a:rPr>
              <a:t>This knowledge-based activity (</a:t>
            </a:r>
            <a:r>
              <a:rPr lang="en-US" sz="600" dirty="0">
                <a:solidFill>
                  <a:schemeClr val="bg1"/>
                </a:solidFill>
                <a:latin typeface="Calibri (Body)"/>
              </a:rPr>
              <a:t>UAN# is: </a:t>
            </a:r>
            <a:r>
              <a:rPr lang="en-US" sz="600" dirty="0">
                <a:solidFill>
                  <a:srgbClr val="FF0000"/>
                </a:solidFill>
                <a:latin typeface="Calibri (Body)"/>
              </a:rPr>
              <a:t>XXXXX</a:t>
            </a:r>
            <a:r>
              <a:rPr lang="en-US" sz="600" dirty="0">
                <a:solidFill>
                  <a:schemeClr val="bg1"/>
                </a:solidFill>
                <a:latin typeface="Calibri (Body)"/>
              </a:rPr>
              <a:t> </a:t>
            </a:r>
            <a:r>
              <a:rPr lang="en-US" sz="600" kern="1400" dirty="0">
                <a:solidFill>
                  <a:schemeClr val="bg1"/>
                </a:solidFill>
                <a:latin typeface="Calibri (Body)"/>
              </a:rPr>
              <a:t>qualifies for </a:t>
            </a:r>
            <a:r>
              <a:rPr lang="en-US" sz="600" kern="1400" dirty="0">
                <a:solidFill>
                  <a:srgbClr val="FF0000"/>
                </a:solidFill>
                <a:latin typeface="Calibri (Body)"/>
              </a:rPr>
              <a:t>XX </a:t>
            </a:r>
            <a:r>
              <a:rPr lang="en-US" sz="600" kern="1400" dirty="0">
                <a:solidFill>
                  <a:schemeClr val="bg1"/>
                </a:solidFill>
                <a:latin typeface="Calibri (Body)"/>
              </a:rPr>
              <a:t>contact hours (</a:t>
            </a:r>
            <a:r>
              <a:rPr lang="en-US" sz="600" kern="1400" dirty="0">
                <a:solidFill>
                  <a:srgbClr val="FF0000"/>
                </a:solidFill>
                <a:latin typeface="Calibri (Body)"/>
              </a:rPr>
              <a:t>XX</a:t>
            </a:r>
            <a:r>
              <a:rPr lang="en-US" sz="600" kern="1400" dirty="0">
                <a:solidFill>
                  <a:schemeClr val="bg1"/>
                </a:solidFill>
                <a:latin typeface="Calibri (Body)"/>
              </a:rPr>
              <a:t> CEU’s) of general continuing pharmacy education credit.</a:t>
            </a:r>
          </a:p>
        </p:txBody>
      </p:sp>
      <p:pic>
        <p:nvPicPr>
          <p:cNvPr id="6" name="Picture 2" descr="Image result for jointly accredited provid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9801" y="6027003"/>
            <a:ext cx="1091526" cy="7340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TextBox 12"/>
          <p:cNvSpPr txBox="1"/>
          <p:nvPr/>
        </p:nvSpPr>
        <p:spPr>
          <a:xfrm>
            <a:off x="5495925" y="1644413"/>
            <a:ext cx="6718750" cy="2169825"/>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Learning Objectives:</a:t>
            </a:r>
          </a:p>
          <a:p>
            <a:pPr marL="285750" lvl="0" indent="-117475">
              <a:buFont typeface="Arial" panose="020B0604020202020204" pitchFamily="34" charset="0"/>
              <a:buChar char="•"/>
            </a:pPr>
            <a:r>
              <a:rPr lang="en-US" sz="1100" b="1" dirty="0">
                <a:solidFill>
                  <a:srgbClr val="00457B"/>
                </a:solidFill>
              </a:rPr>
              <a:t>Outline</a:t>
            </a:r>
            <a:r>
              <a:rPr lang="en-US" sz="1100" dirty="0">
                <a:solidFill>
                  <a:schemeClr val="bg1"/>
                </a:solidFill>
              </a:rPr>
              <a:t> the history of drug development and discovery</a:t>
            </a:r>
          </a:p>
          <a:p>
            <a:pPr marL="285750" lvl="0" indent="-117475">
              <a:buFont typeface="Arial" panose="020B0604020202020204" pitchFamily="34" charset="0"/>
              <a:buChar char="•"/>
            </a:pPr>
            <a:r>
              <a:rPr lang="en-US" sz="1100" b="1" dirty="0">
                <a:solidFill>
                  <a:srgbClr val="00457B"/>
                </a:solidFill>
              </a:rPr>
              <a:t>Define</a:t>
            </a:r>
            <a:r>
              <a:rPr lang="en-US" sz="1100" dirty="0">
                <a:solidFill>
                  <a:schemeClr val="bg1"/>
                </a:solidFill>
              </a:rPr>
              <a:t> the major acts and amendments responsible for shaping the modern day drug development process</a:t>
            </a:r>
          </a:p>
          <a:p>
            <a:pPr marL="285750" indent="-117475">
              <a:buFont typeface="Arial" panose="020B0604020202020204" pitchFamily="34" charset="0"/>
              <a:buChar char="•"/>
            </a:pPr>
            <a:r>
              <a:rPr lang="en-US" sz="1100" b="1" dirty="0">
                <a:solidFill>
                  <a:srgbClr val="00457B"/>
                </a:solidFill>
              </a:rPr>
              <a:t>Integrate</a:t>
            </a:r>
            <a:r>
              <a:rPr lang="en-US" sz="1100" dirty="0">
                <a:solidFill>
                  <a:schemeClr val="bg1"/>
                </a:solidFill>
              </a:rPr>
              <a:t> our current understanding of personalized medicine to project future directions of research</a:t>
            </a:r>
          </a:p>
          <a:p>
            <a:pPr marL="285750" lvl="0" indent="-117475">
              <a:buFont typeface="Arial" panose="020B0604020202020204" pitchFamily="34" charset="0"/>
              <a:buChar char="•"/>
            </a:pPr>
            <a:r>
              <a:rPr lang="en-US" sz="1100" b="1" dirty="0">
                <a:solidFill>
                  <a:srgbClr val="00457B"/>
                </a:solidFill>
              </a:rPr>
              <a:t>Define</a:t>
            </a:r>
            <a:r>
              <a:rPr lang="en-US" sz="1100" dirty="0">
                <a:solidFill>
                  <a:schemeClr val="bg1"/>
                </a:solidFill>
              </a:rPr>
              <a:t> the differences in approval pathways between brands and generics</a:t>
            </a:r>
          </a:p>
          <a:p>
            <a:pPr marL="285750" lvl="0" indent="-117475">
              <a:buFont typeface="Arial" panose="020B0604020202020204" pitchFamily="34" charset="0"/>
              <a:buChar char="•"/>
            </a:pPr>
            <a:r>
              <a:rPr lang="en-US" sz="1100" b="1" dirty="0">
                <a:solidFill>
                  <a:srgbClr val="00457B"/>
                </a:solidFill>
              </a:rPr>
              <a:t>Assess</a:t>
            </a:r>
            <a:r>
              <a:rPr lang="en-US" sz="1100" dirty="0">
                <a:solidFill>
                  <a:schemeClr val="bg1"/>
                </a:solidFill>
              </a:rPr>
              <a:t> the place of monoclonal antibodies (mAbs) in immunotherapy</a:t>
            </a:r>
          </a:p>
          <a:p>
            <a:pPr marL="285750" indent="-117475">
              <a:buFont typeface="Arial" panose="020B0604020202020204" pitchFamily="34" charset="0"/>
              <a:buChar char="•"/>
            </a:pPr>
            <a:r>
              <a:rPr lang="en-US" sz="1100" b="1" dirty="0">
                <a:solidFill>
                  <a:srgbClr val="00457B"/>
                </a:solidFill>
              </a:rPr>
              <a:t>Explain</a:t>
            </a:r>
            <a:r>
              <a:rPr lang="en-US" sz="1100" dirty="0">
                <a:solidFill>
                  <a:schemeClr val="bg1"/>
                </a:solidFill>
              </a:rPr>
              <a:t> how the availability of biosimilars impact clinical practice</a:t>
            </a:r>
          </a:p>
          <a:p>
            <a:pPr marL="285750" lvl="0" indent="-117475">
              <a:buFont typeface="Arial" panose="020B0604020202020204" pitchFamily="34" charset="0"/>
              <a:buChar char="•"/>
            </a:pPr>
            <a:r>
              <a:rPr lang="en-US" sz="1100" b="1" dirty="0">
                <a:solidFill>
                  <a:srgbClr val="00457B"/>
                </a:solidFill>
              </a:rPr>
              <a:t>Outline</a:t>
            </a:r>
            <a:r>
              <a:rPr lang="en-US" sz="1100" dirty="0">
                <a:solidFill>
                  <a:schemeClr val="bg1"/>
                </a:solidFill>
              </a:rPr>
              <a:t> the fundamental elements of gene therapy design and development</a:t>
            </a:r>
          </a:p>
          <a:p>
            <a:pPr marL="285750" lvl="0" indent="-117475">
              <a:buFont typeface="Arial" panose="020B0604020202020204" pitchFamily="34" charset="0"/>
              <a:buChar char="•"/>
            </a:pPr>
            <a:r>
              <a:rPr lang="en-US" sz="1100" b="1" dirty="0">
                <a:solidFill>
                  <a:srgbClr val="00457B"/>
                </a:solidFill>
              </a:rPr>
              <a:t>Recognize</a:t>
            </a:r>
            <a:r>
              <a:rPr lang="en-US" sz="1100" dirty="0">
                <a:solidFill>
                  <a:schemeClr val="bg1"/>
                </a:solidFill>
              </a:rPr>
              <a:t> potential opportunities that exist for AI to transform the drug development process by comparing ongoing AI initiatives in the pharmaceutical industry</a:t>
            </a:r>
          </a:p>
        </p:txBody>
      </p:sp>
      <p:sp>
        <p:nvSpPr>
          <p:cNvPr id="7" name="Rectangle 6"/>
          <p:cNvSpPr/>
          <p:nvPr/>
        </p:nvSpPr>
        <p:spPr>
          <a:xfrm>
            <a:off x="7416633" y="6027003"/>
            <a:ext cx="4769456" cy="830997"/>
          </a:xfrm>
          <a:prstGeom prst="rect">
            <a:avLst/>
          </a:prstGeom>
        </p:spPr>
        <p:txBody>
          <a:bodyPr wrap="square">
            <a:spAutoFit/>
          </a:bodyPr>
          <a:lstStyle/>
          <a:p>
            <a:r>
              <a:rPr lang="en-US" sz="600" dirty="0">
                <a:solidFill>
                  <a:schemeClr val="bg1"/>
                </a:solidFill>
                <a:latin typeface="Calibri (Body)"/>
              </a:rPr>
              <a:t>Requirements for completion: Pharmacists must be in attendance for the entire program. All attendees MUST sign in and complete a pre-test/post-test and program evaluation in order to receive program credit. No partial credit will be awarded.</a:t>
            </a:r>
          </a:p>
          <a:p>
            <a:r>
              <a:rPr lang="en-US" sz="600" dirty="0">
                <a:solidFill>
                  <a:schemeClr val="bg1"/>
                </a:solidFill>
                <a:latin typeface="Calibri (Body)"/>
              </a:rPr>
              <a:t>Pharmacists: Your NABP e-Profile ID and date of birth will be collected at the conclusion of the program. CPE credit will be processed after the program evaluation has closed to participants, which will be three to four weeks following the activity date. </a:t>
            </a:r>
          </a:p>
          <a:p>
            <a:r>
              <a:rPr lang="en-US" sz="600" dirty="0">
                <a:solidFill>
                  <a:schemeClr val="bg1"/>
                </a:solidFill>
                <a:latin typeface="Calibri (Body)"/>
              </a:rPr>
              <a:t>For additional program information, questions, or concerns, or if you require special arrangements to attend this activity, please contact RBHS Ernest Mario School of Pharmacy Office of Continuing Education, Debra Diller at 848-445-6823 or ce@pharmacy.rutgers.edu or the activity directors Amy Kim and Tayla Poretta. RBHS reserves the right to modify the activity content, faculty and activities, and reserves the right to cancel this activity, if necessary.</a:t>
            </a:r>
          </a:p>
        </p:txBody>
      </p:sp>
      <p:sp>
        <p:nvSpPr>
          <p:cNvPr id="29" name="Rectangle 28"/>
          <p:cNvSpPr/>
          <p:nvPr/>
        </p:nvSpPr>
        <p:spPr>
          <a:xfrm rot="16200000">
            <a:off x="-3327717" y="3312403"/>
            <a:ext cx="6863280" cy="227909"/>
          </a:xfrm>
          <a:prstGeom prst="rect">
            <a:avLst/>
          </a:prstGeom>
          <a:gradFill>
            <a:gsLst>
              <a:gs pos="99000">
                <a:srgbClr val="1BB0F0"/>
              </a:gs>
              <a:gs pos="100000">
                <a:srgbClr val="20BAF2"/>
              </a:gs>
              <a:gs pos="38100">
                <a:srgbClr val="0073E6"/>
              </a:gs>
              <a:gs pos="0">
                <a:srgbClr val="003352"/>
              </a:gs>
              <a:gs pos="100000">
                <a:srgbClr val="20BAF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b="0" i="0" dirty="0">
              <a:latin typeface="Arial Regular" charset="0"/>
            </a:endParaRPr>
          </a:p>
        </p:txBody>
      </p:sp>
      <p:sp>
        <p:nvSpPr>
          <p:cNvPr id="45" name="TextBox 44"/>
          <p:cNvSpPr txBox="1"/>
          <p:nvPr/>
        </p:nvSpPr>
        <p:spPr>
          <a:xfrm>
            <a:off x="273306" y="645119"/>
            <a:ext cx="8292196" cy="646331"/>
          </a:xfrm>
          <a:prstGeom prst="rect">
            <a:avLst/>
          </a:prstGeom>
          <a:noFill/>
        </p:spPr>
        <p:txBody>
          <a:bodyPr wrap="square" rtlCol="0">
            <a:spAutoFit/>
          </a:bodyPr>
          <a:lstStyle/>
          <a:p>
            <a:r>
              <a:rPr lang="en-US" i="1" dirty="0">
                <a:solidFill>
                  <a:schemeClr val="bg1"/>
                </a:solidFill>
              </a:rPr>
              <a:t>An advanced healthcare provider</a:t>
            </a:r>
            <a:r>
              <a:rPr lang="en-US" i="1" dirty="0">
                <a:solidFill>
                  <a:srgbClr val="00457B"/>
                </a:solidFill>
              </a:rPr>
              <a:t> </a:t>
            </a:r>
            <a:r>
              <a:rPr lang="en-US" b="1" i="1" dirty="0">
                <a:solidFill>
                  <a:srgbClr val="00457B"/>
                </a:solidFill>
              </a:rPr>
              <a:t>continuing education </a:t>
            </a:r>
            <a:r>
              <a:rPr lang="en-US" b="1" i="1" dirty="0">
                <a:solidFill>
                  <a:schemeClr val="bg1"/>
                </a:solidFill>
              </a:rPr>
              <a:t>(CPE, CME, CNE) </a:t>
            </a:r>
            <a:r>
              <a:rPr lang="en-US" i="1" dirty="0">
                <a:solidFill>
                  <a:schemeClr val="bg1"/>
                </a:solidFill>
              </a:rPr>
              <a:t>activity provided by the BMS/Rutgers Post-Doctoral Fellowship Program</a:t>
            </a:r>
          </a:p>
        </p:txBody>
      </p:sp>
      <p:grpSp>
        <p:nvGrpSpPr>
          <p:cNvPr id="44" name="Group 43"/>
          <p:cNvGrpSpPr/>
          <p:nvPr/>
        </p:nvGrpSpPr>
        <p:grpSpPr>
          <a:xfrm>
            <a:off x="390164" y="53638"/>
            <a:ext cx="9073221" cy="601489"/>
            <a:chOff x="1270641" y="118689"/>
            <a:chExt cx="7074697" cy="551745"/>
          </a:xfrm>
        </p:grpSpPr>
        <p:sp>
          <p:nvSpPr>
            <p:cNvPr id="42" name="Parallelogram 41"/>
            <p:cNvSpPr/>
            <p:nvPr/>
          </p:nvSpPr>
          <p:spPr>
            <a:xfrm flipH="1">
              <a:off x="1270641" y="144363"/>
              <a:ext cx="6355110" cy="526071"/>
            </a:xfrm>
            <a:prstGeom prst="parallelogram">
              <a:avLst>
                <a:gd name="adj" fmla="val 22355"/>
              </a:avLst>
            </a:prstGeom>
            <a:solidFill>
              <a:srgbClr val="0045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endParaRPr>
            </a:p>
          </p:txBody>
        </p:sp>
        <p:sp>
          <p:nvSpPr>
            <p:cNvPr id="43" name="TextBox 42"/>
            <p:cNvSpPr txBox="1"/>
            <p:nvPr/>
          </p:nvSpPr>
          <p:spPr>
            <a:xfrm>
              <a:off x="1448604" y="118689"/>
              <a:ext cx="6896734" cy="479949"/>
            </a:xfrm>
            <a:prstGeom prst="rect">
              <a:avLst/>
            </a:prstGeom>
            <a:noFill/>
          </p:spPr>
          <p:txBody>
            <a:bodyPr wrap="square" rtlCol="0">
              <a:spAutoFit/>
            </a:bodyPr>
            <a:lstStyle/>
            <a:p>
              <a:r>
                <a:rPr lang="en-US" sz="2800" b="1" dirty="0"/>
                <a:t>Evolution of Drug Discovery and Development</a:t>
              </a:r>
            </a:p>
          </p:txBody>
        </p:sp>
      </p:grpSp>
      <p:sp>
        <p:nvSpPr>
          <p:cNvPr id="47" name="Rectangle 46"/>
          <p:cNvSpPr/>
          <p:nvPr/>
        </p:nvSpPr>
        <p:spPr>
          <a:xfrm>
            <a:off x="273305" y="1252193"/>
            <a:ext cx="8425364" cy="707886"/>
          </a:xfrm>
          <a:prstGeom prst="rect">
            <a:avLst/>
          </a:prstGeom>
        </p:spPr>
        <p:txBody>
          <a:bodyPr wrap="square">
            <a:spAutoFit/>
          </a:bodyPr>
          <a:lstStyle/>
          <a:p>
            <a:r>
              <a:rPr lang="en-US" b="1" dirty="0">
                <a:solidFill>
                  <a:srgbClr val="00457B"/>
                </a:solidFill>
              </a:rPr>
              <a:t>Date: </a:t>
            </a:r>
            <a:r>
              <a:rPr lang="en-US" sz="2000" dirty="0">
                <a:solidFill>
                  <a:srgbClr val="00457B"/>
                </a:solidFill>
              </a:rPr>
              <a:t>February 6, 2020</a:t>
            </a:r>
            <a:r>
              <a:rPr lang="en-US" dirty="0">
                <a:solidFill>
                  <a:srgbClr val="00457B"/>
                </a:solidFill>
              </a:rPr>
              <a:t>; </a:t>
            </a:r>
            <a:r>
              <a:rPr lang="en-US" b="1" dirty="0">
                <a:solidFill>
                  <a:srgbClr val="00457B"/>
                </a:solidFill>
              </a:rPr>
              <a:t>Time: </a:t>
            </a:r>
            <a:r>
              <a:rPr lang="en-US" sz="2000" dirty="0">
                <a:solidFill>
                  <a:srgbClr val="00457B"/>
                </a:solidFill>
              </a:rPr>
              <a:t>2:15 PM – 4:30 PM</a:t>
            </a:r>
          </a:p>
          <a:p>
            <a:r>
              <a:rPr lang="en-US" b="1" dirty="0">
                <a:solidFill>
                  <a:srgbClr val="00457B"/>
                </a:solidFill>
              </a:rPr>
              <a:t>Location: </a:t>
            </a:r>
            <a:r>
              <a:rPr lang="en-US" sz="2000" dirty="0">
                <a:solidFill>
                  <a:srgbClr val="00457B"/>
                </a:solidFill>
              </a:rPr>
              <a:t>BMS Princeton Pike Atrium</a:t>
            </a:r>
            <a:r>
              <a:rPr lang="en-US" dirty="0">
                <a:solidFill>
                  <a:srgbClr val="00457B"/>
                </a:solidFill>
              </a:rPr>
              <a:t>, 3401 Princeton Pike, Lawrenceville, NJ 08648</a:t>
            </a:r>
          </a:p>
        </p:txBody>
      </p:sp>
      <p:grpSp>
        <p:nvGrpSpPr>
          <p:cNvPr id="38" name="Group 37"/>
          <p:cNvGrpSpPr/>
          <p:nvPr/>
        </p:nvGrpSpPr>
        <p:grpSpPr>
          <a:xfrm>
            <a:off x="10953936" y="4302299"/>
            <a:ext cx="1268230" cy="1268230"/>
            <a:chOff x="-1308759" y="2640581"/>
            <a:chExt cx="1268230" cy="1268230"/>
          </a:xfrm>
        </p:grpSpPr>
        <p:sp>
          <p:nvSpPr>
            <p:cNvPr id="35" name="Oval 34"/>
            <p:cNvSpPr/>
            <p:nvPr/>
          </p:nvSpPr>
          <p:spPr>
            <a:xfrm>
              <a:off x="-1210177" y="2748091"/>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8759" y="2640581"/>
              <a:ext cx="1268230" cy="1268230"/>
            </a:xfrm>
            <a:prstGeom prst="rect">
              <a:avLst/>
            </a:prstGeom>
          </p:spPr>
        </p:pic>
      </p:grpSp>
      <p:sp>
        <p:nvSpPr>
          <p:cNvPr id="39" name="Curved Up Arrow 38"/>
          <p:cNvSpPr/>
          <p:nvPr/>
        </p:nvSpPr>
        <p:spPr>
          <a:xfrm rot="1542348">
            <a:off x="10126549" y="4825330"/>
            <a:ext cx="1050460"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 name="Group 16"/>
          <p:cNvGrpSpPr/>
          <p:nvPr/>
        </p:nvGrpSpPr>
        <p:grpSpPr>
          <a:xfrm>
            <a:off x="9751481" y="3737885"/>
            <a:ext cx="1139500" cy="1139500"/>
            <a:chOff x="12114849" y="948515"/>
            <a:chExt cx="1139500" cy="1139500"/>
          </a:xfrm>
        </p:grpSpPr>
        <p:sp>
          <p:nvSpPr>
            <p:cNvPr id="16" name="Oval 15"/>
            <p:cNvSpPr/>
            <p:nvPr/>
          </p:nvSpPr>
          <p:spPr>
            <a:xfrm>
              <a:off x="12155380" y="989046"/>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114849" y="948515"/>
              <a:ext cx="1139500" cy="1139500"/>
            </a:xfrm>
            <a:prstGeom prst="rect">
              <a:avLst/>
            </a:prstGeom>
          </p:spPr>
        </p:pic>
      </p:grpSp>
      <p:sp>
        <p:nvSpPr>
          <p:cNvPr id="31" name="Curved Up Arrow 30"/>
          <p:cNvSpPr/>
          <p:nvPr/>
        </p:nvSpPr>
        <p:spPr>
          <a:xfrm rot="9447193" flipH="1">
            <a:off x="8615806" y="3897297"/>
            <a:ext cx="1363597"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p:cNvGrpSpPr/>
          <p:nvPr/>
        </p:nvGrpSpPr>
        <p:grpSpPr>
          <a:xfrm>
            <a:off x="8358291" y="4352029"/>
            <a:ext cx="1148977" cy="1148977"/>
            <a:chOff x="-1459347" y="2510394"/>
            <a:chExt cx="1148977" cy="1148977"/>
          </a:xfrm>
        </p:grpSpPr>
        <p:sp>
          <p:nvSpPr>
            <p:cNvPr id="25" name="Oval 24"/>
            <p:cNvSpPr/>
            <p:nvPr/>
          </p:nvSpPr>
          <p:spPr>
            <a:xfrm>
              <a:off x="-1412691" y="2600932"/>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9347" y="2510394"/>
              <a:ext cx="1148977" cy="1148977"/>
            </a:xfrm>
            <a:prstGeom prst="rect">
              <a:avLst/>
            </a:prstGeom>
          </p:spPr>
        </p:pic>
      </p:grpSp>
      <p:sp>
        <p:nvSpPr>
          <p:cNvPr id="30" name="Curved Up Arrow 29"/>
          <p:cNvSpPr/>
          <p:nvPr/>
        </p:nvSpPr>
        <p:spPr>
          <a:xfrm rot="2136023">
            <a:off x="7422522" y="4731450"/>
            <a:ext cx="1115072" cy="60531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0" name="Picture 49"/>
          <p:cNvPicPr>
            <a:picLocks noChangeAspect="1"/>
          </p:cNvPicPr>
          <p:nvPr/>
        </p:nvPicPr>
        <p:blipFill rotWithShape="1">
          <a:blip r:embed="rId7">
            <a:extLst>
              <a:ext uri="{28A0092B-C50C-407E-A947-70E740481C1C}">
                <a14:useLocalDpi xmlns:a14="http://schemas.microsoft.com/office/drawing/2010/main" val="0"/>
              </a:ext>
            </a:extLst>
          </a:blip>
          <a:srcRect t="39118" r="12248" b="40235"/>
          <a:stretch/>
        </p:blipFill>
        <p:spPr>
          <a:xfrm>
            <a:off x="649834" y="3353633"/>
            <a:ext cx="4291930" cy="430379"/>
          </a:xfrm>
          <a:prstGeom prst="rect">
            <a:avLst/>
          </a:prstGeom>
        </p:spPr>
      </p:pic>
      <p:pic>
        <p:nvPicPr>
          <p:cNvPr id="52" name="Picture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6172" y="2248329"/>
            <a:ext cx="1623046" cy="1623046"/>
          </a:xfrm>
          <a:prstGeom prst="rect">
            <a:avLst/>
          </a:prstGeom>
        </p:spPr>
      </p:pic>
      <p:pic>
        <p:nvPicPr>
          <p:cNvPr id="55" name="Picture 5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2840" y="2246328"/>
            <a:ext cx="1623046" cy="1623046"/>
          </a:xfrm>
          <a:prstGeom prst="rect">
            <a:avLst/>
          </a:prstGeom>
        </p:spPr>
      </p:pic>
      <p:pic>
        <p:nvPicPr>
          <p:cNvPr id="56" name="Picture 5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8473" y="2246328"/>
            <a:ext cx="1623046" cy="1623046"/>
          </a:xfrm>
          <a:prstGeom prst="rect">
            <a:avLst/>
          </a:prstGeom>
        </p:spPr>
      </p:pic>
      <p:sp>
        <p:nvSpPr>
          <p:cNvPr id="54" name="TextBox 53"/>
          <p:cNvSpPr txBox="1"/>
          <p:nvPr/>
        </p:nvSpPr>
        <p:spPr>
          <a:xfrm>
            <a:off x="1979779" y="2015180"/>
            <a:ext cx="1451936" cy="646331"/>
          </a:xfrm>
          <a:prstGeom prst="rect">
            <a:avLst/>
          </a:prstGeom>
          <a:noFill/>
        </p:spPr>
        <p:txBody>
          <a:bodyPr wrap="none" rtlCol="0">
            <a:spAutoFit/>
          </a:bodyPr>
          <a:lstStyle/>
          <a:p>
            <a:pPr algn="ctr"/>
            <a:r>
              <a:rPr lang="en-US" b="1" i="1" dirty="0">
                <a:solidFill>
                  <a:srgbClr val="00457B"/>
                </a:solidFill>
              </a:rPr>
              <a:t>Current</a:t>
            </a:r>
          </a:p>
          <a:p>
            <a:pPr algn="ctr"/>
            <a:r>
              <a:rPr lang="en-US" b="1" i="1" dirty="0">
                <a:solidFill>
                  <a:srgbClr val="00457B"/>
                </a:solidFill>
              </a:rPr>
              <a:t>Development</a:t>
            </a:r>
          </a:p>
        </p:txBody>
      </p:sp>
      <p:sp>
        <p:nvSpPr>
          <p:cNvPr id="59" name="TextBox 58"/>
          <p:cNvSpPr txBox="1"/>
          <p:nvPr/>
        </p:nvSpPr>
        <p:spPr>
          <a:xfrm>
            <a:off x="709214" y="2013679"/>
            <a:ext cx="1109856" cy="646331"/>
          </a:xfrm>
          <a:prstGeom prst="rect">
            <a:avLst/>
          </a:prstGeom>
          <a:noFill/>
        </p:spPr>
        <p:txBody>
          <a:bodyPr wrap="none" rtlCol="0">
            <a:spAutoFit/>
          </a:bodyPr>
          <a:lstStyle/>
          <a:p>
            <a:pPr algn="ctr"/>
            <a:r>
              <a:rPr lang="en-US" b="1" i="1" dirty="0">
                <a:solidFill>
                  <a:srgbClr val="00457B"/>
                </a:solidFill>
              </a:rPr>
              <a:t>Early</a:t>
            </a:r>
          </a:p>
          <a:p>
            <a:pPr algn="ctr"/>
            <a:r>
              <a:rPr lang="en-US" b="1" i="1" dirty="0">
                <a:solidFill>
                  <a:srgbClr val="00457B"/>
                </a:solidFill>
              </a:rPr>
              <a:t>Discovery</a:t>
            </a:r>
          </a:p>
        </p:txBody>
      </p:sp>
      <p:sp>
        <p:nvSpPr>
          <p:cNvPr id="60" name="TextBox 59"/>
          <p:cNvSpPr txBox="1"/>
          <p:nvPr/>
        </p:nvSpPr>
        <p:spPr>
          <a:xfrm>
            <a:off x="3540060" y="2013679"/>
            <a:ext cx="1265090" cy="646331"/>
          </a:xfrm>
          <a:prstGeom prst="rect">
            <a:avLst/>
          </a:prstGeom>
          <a:noFill/>
        </p:spPr>
        <p:txBody>
          <a:bodyPr wrap="none" rtlCol="0">
            <a:spAutoFit/>
          </a:bodyPr>
          <a:lstStyle/>
          <a:p>
            <a:pPr algn="ctr"/>
            <a:r>
              <a:rPr lang="en-US" b="1" i="1" dirty="0">
                <a:solidFill>
                  <a:srgbClr val="00457B"/>
                </a:solidFill>
              </a:rPr>
              <a:t>Next</a:t>
            </a:r>
          </a:p>
          <a:p>
            <a:pPr algn="ctr"/>
            <a:r>
              <a:rPr lang="en-US" b="1" i="1" dirty="0">
                <a:solidFill>
                  <a:srgbClr val="00457B"/>
                </a:solidFill>
              </a:rPr>
              <a:t>Generation</a:t>
            </a:r>
          </a:p>
        </p:txBody>
      </p:sp>
      <p:sp>
        <p:nvSpPr>
          <p:cNvPr id="57" name="Rounded Rectangle 56"/>
          <p:cNvSpPr/>
          <p:nvPr/>
        </p:nvSpPr>
        <p:spPr>
          <a:xfrm>
            <a:off x="8698669" y="747158"/>
            <a:ext cx="3328490" cy="1021079"/>
          </a:xfrm>
          <a:prstGeom prst="roundRect">
            <a:avLst/>
          </a:prstGeom>
          <a:solidFill>
            <a:srgbClr val="007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Registration</a:t>
            </a:r>
          </a:p>
          <a:p>
            <a:pPr algn="ctr"/>
            <a:r>
              <a:rPr lang="en-US" sz="1400" dirty="0">
                <a:solidFill>
                  <a:schemeClr val="tx1"/>
                </a:solidFill>
              </a:rPr>
              <a:t>Online at </a:t>
            </a:r>
            <a:r>
              <a:rPr lang="en-US" sz="1400" dirty="0">
                <a:solidFill>
                  <a:srgbClr val="FF0000"/>
                </a:solidFill>
              </a:rPr>
              <a:t>(Insert Link When Available)</a:t>
            </a:r>
            <a:endParaRPr lang="en-US" sz="1400" dirty="0">
              <a:solidFill>
                <a:schemeClr val="tx1"/>
              </a:solidFill>
            </a:endParaRPr>
          </a:p>
          <a:p>
            <a:pPr algn="ctr"/>
            <a:r>
              <a:rPr lang="en-US" sz="1400" dirty="0">
                <a:solidFill>
                  <a:schemeClr val="tx1"/>
                </a:solidFill>
              </a:rPr>
              <a:t>In-person at 2:00pm in the PPK Atrium</a:t>
            </a:r>
          </a:p>
        </p:txBody>
      </p:sp>
      <p:grpSp>
        <p:nvGrpSpPr>
          <p:cNvPr id="23" name="Group 22"/>
          <p:cNvGrpSpPr/>
          <p:nvPr/>
        </p:nvGrpSpPr>
        <p:grpSpPr>
          <a:xfrm>
            <a:off x="7058544" y="3566366"/>
            <a:ext cx="1504375" cy="1504375"/>
            <a:chOff x="-1432082" y="1817325"/>
            <a:chExt cx="1504375" cy="1504375"/>
          </a:xfrm>
        </p:grpSpPr>
        <p:sp>
          <p:nvSpPr>
            <p:cNvPr id="21" name="Oval 20"/>
            <p:cNvSpPr/>
            <p:nvPr/>
          </p:nvSpPr>
          <p:spPr>
            <a:xfrm>
              <a:off x="-1226987" y="2071713"/>
              <a:ext cx="1058439" cy="1058439"/>
            </a:xfrm>
            <a:prstGeom prst="ellipse">
              <a:avLst/>
            </a:prstGeom>
            <a:solidFill>
              <a:srgbClr val="20BAF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32082" y="1817325"/>
              <a:ext cx="1504375" cy="1504375"/>
            </a:xfrm>
            <a:prstGeom prst="rect">
              <a:avLst/>
            </a:prstGeom>
          </p:spPr>
        </p:pic>
      </p:grpSp>
    </p:spTree>
    <p:extLst>
      <p:ext uri="{BB962C8B-B14F-4D97-AF65-F5344CB8AC3E}">
        <p14:creationId xmlns:p14="http://schemas.microsoft.com/office/powerpoint/2010/main" val="16727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6" name="TextBox 5"/>
          <p:cNvSpPr txBox="1"/>
          <p:nvPr/>
        </p:nvSpPr>
        <p:spPr>
          <a:xfrm>
            <a:off x="109605" y="567719"/>
            <a:ext cx="12186089" cy="3462486"/>
          </a:xfrm>
          <a:prstGeom prst="rect">
            <a:avLst/>
          </a:prstGeom>
          <a:noFill/>
          <a:ln>
            <a:solidFill>
              <a:srgbClr val="00457B"/>
            </a:solidFill>
          </a:ln>
        </p:spPr>
        <p:txBody>
          <a:bodyPr wrap="square" rtlCol="0">
            <a:spAutoFit/>
          </a:bodyPr>
          <a:lstStyle/>
          <a:p>
            <a:r>
              <a:rPr lang="en-US" sz="2700" b="1" dirty="0">
                <a:solidFill>
                  <a:srgbClr val="00B0F0"/>
                </a:solidFill>
              </a:rPr>
              <a:t>Evolutions of Drug Discovery and Development</a:t>
            </a:r>
          </a:p>
          <a:p>
            <a:r>
              <a:rPr lang="en-US" i="1" dirty="0">
                <a:solidFill>
                  <a:schemeClr val="bg1"/>
                </a:solidFill>
              </a:rPr>
              <a:t>A</a:t>
            </a:r>
            <a:r>
              <a:rPr lang="en-US" i="1" dirty="0"/>
              <a:t> </a:t>
            </a:r>
            <a:r>
              <a:rPr lang="en-US" b="1" i="1" dirty="0">
                <a:solidFill>
                  <a:srgbClr val="00457B"/>
                </a:solidFill>
              </a:rPr>
              <a:t>complimentary</a:t>
            </a:r>
            <a:r>
              <a:rPr lang="en-US" i="1" dirty="0"/>
              <a:t> </a:t>
            </a:r>
            <a:r>
              <a:rPr lang="en-US" i="1" dirty="0">
                <a:solidFill>
                  <a:schemeClr val="bg1"/>
                </a:solidFill>
              </a:rPr>
              <a:t>advanced healthcare provider</a:t>
            </a:r>
            <a:r>
              <a:rPr lang="en-US" i="1" dirty="0">
                <a:solidFill>
                  <a:srgbClr val="00457B"/>
                </a:solidFill>
              </a:rPr>
              <a:t> </a:t>
            </a:r>
            <a:r>
              <a:rPr lang="en-US" b="1" i="1" dirty="0">
                <a:solidFill>
                  <a:srgbClr val="00457B"/>
                </a:solidFill>
              </a:rPr>
              <a:t>continuing education </a:t>
            </a:r>
            <a:r>
              <a:rPr lang="en-US" b="1" i="1" dirty="0">
                <a:solidFill>
                  <a:schemeClr val="bg1"/>
                </a:solidFill>
              </a:rPr>
              <a:t>(CPE, CME, CNE) </a:t>
            </a:r>
            <a:r>
              <a:rPr lang="en-US" i="1" dirty="0">
                <a:solidFill>
                  <a:schemeClr val="bg1"/>
                </a:solidFill>
              </a:rPr>
              <a:t>activity provided by the BMS</a:t>
            </a:r>
          </a:p>
          <a:p>
            <a:r>
              <a:rPr lang="en-US" i="1" dirty="0">
                <a:solidFill>
                  <a:schemeClr val="bg1"/>
                </a:solidFill>
              </a:rPr>
              <a:t>Post-Doctoral Fellowship Program</a:t>
            </a:r>
          </a:p>
          <a:p>
            <a:endParaRPr lang="en-US" sz="1000" dirty="0"/>
          </a:p>
          <a:p>
            <a:r>
              <a:rPr lang="en-US" b="1" dirty="0">
                <a:solidFill>
                  <a:srgbClr val="00B0F0"/>
                </a:solidFill>
              </a:rPr>
              <a:t>Date: </a:t>
            </a:r>
            <a:r>
              <a:rPr lang="en-US" dirty="0">
                <a:solidFill>
                  <a:schemeClr val="bg1"/>
                </a:solidFill>
              </a:rPr>
              <a:t>February 6, 2020; </a:t>
            </a:r>
            <a:r>
              <a:rPr lang="en-US" b="1" dirty="0">
                <a:solidFill>
                  <a:srgbClr val="00B0F0"/>
                </a:solidFill>
              </a:rPr>
              <a:t>Time: </a:t>
            </a:r>
            <a:r>
              <a:rPr lang="en-US" dirty="0">
                <a:solidFill>
                  <a:schemeClr val="bg1"/>
                </a:solidFill>
              </a:rPr>
              <a:t>2:15 PM – 4:30 PM; </a:t>
            </a:r>
            <a:r>
              <a:rPr lang="en-US" b="1" dirty="0">
                <a:solidFill>
                  <a:srgbClr val="00B0F0"/>
                </a:solidFill>
              </a:rPr>
              <a:t>Location:</a:t>
            </a:r>
            <a:r>
              <a:rPr lang="en-US" dirty="0">
                <a:solidFill>
                  <a:srgbClr val="00B0F0"/>
                </a:solidFill>
              </a:rPr>
              <a:t> </a:t>
            </a:r>
            <a:r>
              <a:rPr lang="en-US" dirty="0">
                <a:solidFill>
                  <a:schemeClr val="bg1"/>
                </a:solidFill>
              </a:rPr>
              <a:t>PPK Atrium </a:t>
            </a:r>
          </a:p>
          <a:p>
            <a:r>
              <a:rPr lang="en-US" b="1" dirty="0">
                <a:solidFill>
                  <a:srgbClr val="00B0F0"/>
                </a:solidFill>
              </a:rPr>
              <a:t>Address: </a:t>
            </a:r>
            <a:r>
              <a:rPr lang="en-US" dirty="0">
                <a:solidFill>
                  <a:schemeClr val="bg1"/>
                </a:solidFill>
              </a:rPr>
              <a:t>3401 Princeton Pike, Lawrenceville, NJ 08648</a:t>
            </a:r>
          </a:p>
          <a:p>
            <a:r>
              <a:rPr lang="en-US" b="1" dirty="0">
                <a:solidFill>
                  <a:srgbClr val="00B0F0"/>
                </a:solidFill>
              </a:rPr>
              <a:t>Registration: </a:t>
            </a:r>
            <a:r>
              <a:rPr lang="en-US" dirty="0">
                <a:solidFill>
                  <a:schemeClr val="bg1"/>
                </a:solidFill>
              </a:rPr>
              <a:t>Starting at 2:00 PM </a:t>
            </a:r>
            <a:r>
              <a:rPr lang="en-US" dirty="0">
                <a:solidFill>
                  <a:srgbClr val="00B0F0"/>
                </a:solidFill>
              </a:rPr>
              <a:t>or</a:t>
            </a:r>
          </a:p>
          <a:p>
            <a:r>
              <a:rPr lang="en-US" b="1" dirty="0">
                <a:solidFill>
                  <a:srgbClr val="00B0F0"/>
                </a:solidFill>
              </a:rPr>
              <a:t>Pre-registration: </a:t>
            </a:r>
            <a:r>
              <a:rPr lang="en-US" dirty="0">
                <a:solidFill>
                  <a:srgbClr val="FF0000"/>
                </a:solidFill>
              </a:rPr>
              <a:t>Insert Link when Available</a:t>
            </a:r>
          </a:p>
          <a:p>
            <a:endParaRPr lang="en-US" sz="1000" dirty="0">
              <a:solidFill>
                <a:srgbClr val="FF0000"/>
              </a:solidFill>
            </a:endParaRPr>
          </a:p>
          <a:p>
            <a:endParaRPr lang="en-US" sz="1400" b="1" dirty="0">
              <a:solidFill>
                <a:srgbClr val="00B0F0"/>
              </a:solidFill>
            </a:endParaRPr>
          </a:p>
          <a:p>
            <a:pPr lvl="2"/>
            <a:endParaRPr lang="en-US" sz="1600" dirty="0"/>
          </a:p>
          <a:p>
            <a:endParaRPr lang="en-US" sz="1600" dirty="0"/>
          </a:p>
          <a:p>
            <a:endParaRPr lang="en-US" dirty="0"/>
          </a:p>
        </p:txBody>
      </p:sp>
      <p:pic>
        <p:nvPicPr>
          <p:cNvPr id="7" name="Picture 2" descr="Image result for drug discovery clipart"/>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44204" y="4165142"/>
            <a:ext cx="3742522" cy="1742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6085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E74CD43260FE4E8DB356913F4FA4B7" ma:contentTypeVersion="12" ma:contentTypeDescription="Create a new document." ma:contentTypeScope="" ma:versionID="1983fc33ea4433de66ec7f741722aa18">
  <xsd:schema xmlns:xsd="http://www.w3.org/2001/XMLSchema" xmlns:xs="http://www.w3.org/2001/XMLSchema" xmlns:p="http://schemas.microsoft.com/office/2006/metadata/properties" xmlns:ns3="8792abad-2299-4335-bffc-86a8e016746f" xmlns:ns4="8dd5d282-8d58-4eaf-8bc8-dd2ba87044b5" targetNamespace="http://schemas.microsoft.com/office/2006/metadata/properties" ma:root="true" ma:fieldsID="f12911ea6e8f333ea3fb563a5977a95e" ns3:_="" ns4:_="">
    <xsd:import namespace="8792abad-2299-4335-bffc-86a8e016746f"/>
    <xsd:import namespace="8dd5d282-8d58-4eaf-8bc8-dd2ba87044b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2abad-2299-4335-bffc-86a8e016746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d5d282-8d58-4eaf-8bc8-dd2ba87044b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8FDFE8-6B01-452C-AF6F-D39F02C443AF}">
  <ds:schemaRefs>
    <ds:schemaRef ds:uri="http://schemas.microsoft.com/office/2006/documentManagement/types"/>
    <ds:schemaRef ds:uri="http://purl.org/dc/terms/"/>
    <ds:schemaRef ds:uri="8792abad-2299-4335-bffc-86a8e016746f"/>
    <ds:schemaRef ds:uri="http://purl.org/dc/dcmitype/"/>
    <ds:schemaRef ds:uri="http://schemas.microsoft.com/office/infopath/2007/PartnerControls"/>
    <ds:schemaRef ds:uri="http://purl.org/dc/elements/1.1/"/>
    <ds:schemaRef ds:uri="http://schemas.microsoft.com/office/2006/metadata/properties"/>
    <ds:schemaRef ds:uri="8dd5d282-8d58-4eaf-8bc8-dd2ba87044b5"/>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6BBE510-ED45-459F-A743-9D2C672567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2abad-2299-4335-bffc-86a8e016746f"/>
    <ds:schemaRef ds:uri="8dd5d282-8d58-4eaf-8bc8-dd2ba87044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0A8AE9-0B46-4B62-A980-75D25CB449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1897</TotalTime>
  <Words>729</Words>
  <Application>Microsoft Office PowerPoint</Application>
  <PresentationFormat>Widescreen</PresentationFormat>
  <Paragraphs>53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Regular</vt:lpstr>
      <vt:lpstr>Calibri</vt:lpstr>
      <vt:lpstr>Calibri (Body)</vt:lpstr>
      <vt:lpstr>Calibri Light</vt:lpstr>
      <vt:lpstr>Office Theme</vt:lpstr>
      <vt:lpstr>PowerPoint Presentation</vt:lpstr>
      <vt:lpstr>PowerPoint Presentation</vt:lpstr>
    </vt:vector>
  </TitlesOfParts>
  <Company>Bristol-Myers Squibb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Crocket, Grace</dc:creator>
  <cp:lastModifiedBy>Debra Diller</cp:lastModifiedBy>
  <cp:revision>65</cp:revision>
  <dcterms:created xsi:type="dcterms:W3CDTF">2018-11-06T15:54:09Z</dcterms:created>
  <dcterms:modified xsi:type="dcterms:W3CDTF">2019-11-07T14:44:44Z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0x010100EBE74CD43260FE4E8DB356913F4FA4B7</vt:lpwstr>
  </property>
</Properties>
</file>